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9AC51-7BD3-48DB-B1D7-FCC691241BD5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1B2CE-02BE-43A1-9AE0-C4E24C8A7FD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52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F1B2CE-02BE-43A1-9AE0-C4E24C8A7FDC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048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0C94F-57E0-2434-00FA-A18E462DB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3F1FC8-EE0B-1234-AE6F-EDAF730C9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D9B73-5F56-0E13-DBFB-E55C2006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4BCDF-5A38-57C9-84D6-4F3D0B11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F65A9-7340-A207-8BBF-931E68D0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04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4C950-210A-D33F-3410-A493F65F1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35375-EB54-4C8C-3AE6-CE0B66E6F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6C826-334A-5887-57AD-33070560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1722C-60A9-C3F8-D7A9-1BC9868CB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37154-727B-E37B-D561-BE015AF3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737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863BD-1578-1C3B-9F4B-F1B4E286B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6E57F8-CA7C-05A3-8662-37473B3A6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C176F-486F-8BB5-84EA-A467F797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53270-A0F1-09B2-F7FD-02E3A338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5D7A5-7918-DB0B-C952-35787810A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426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456C7-6FEC-8D61-CCF0-0507F650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5D9C6-7B87-28CD-B1A6-D7B15726F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52FCC-2CF6-054C-4199-92E9215E5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74ACA-EA2B-D0D3-5762-A2ED26EC0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AC3D4-EDBB-303D-A7C0-AE296AE98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965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08048-1657-C92F-0729-9A1DAA9A0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5B7AB-93BA-BDC6-E070-EF6BC63A9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9CE4D-DFE6-597C-BD5D-1313778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8323-B523-264C-89C2-2CBFB63A6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E42AC-1645-0575-BF0A-D4C904101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957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9EAD9-F469-5A2A-4641-C90CD52D5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82141-6709-D72A-5457-7FFF04623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84B1F-E264-DF79-7645-E8375986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00485B-E246-A22F-4F5F-3544CCA0C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C5F50-E378-B3B6-5F28-79C128B09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60610-03E5-6479-1980-DF5A055BB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885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59281-6812-A362-5EDA-DDD4B1561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CDF1C-0005-484F-3290-098702BA0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41143E-7894-0FEA-3061-E6E19CB24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7DF67-D271-B199-405B-7EC299954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0049C0-398E-347A-7D15-09495413C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A7F32-F419-33FE-6D41-F9260EC0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67CBC7-A5F3-3843-FC87-C02D09E07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579DE5-E0DB-5FB8-2DED-73A1B7EC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280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506C-BDE3-421A-3379-9465DE8AC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2E1D3D-C506-EFA7-BF3A-2C284FB6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CA644-0884-C04A-5D68-81998367B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7265B-DE4E-00DA-4A7B-137BF6E0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953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1E918F-953A-0BD3-A5E4-C74980D04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24F069-5750-D91E-8DA5-58331AB5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019A0-E03A-2DAB-77BE-B850EDA9E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16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E95E6-19C7-E25B-237A-426D9FEB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302FD-DB94-872C-740B-239F2226F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9B402-F4AA-52E7-CA86-9A002DF6BE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6A9B8-1B4B-251D-B70E-03A6B848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675A8-9063-0D2C-CC39-603734E6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E331-FE8E-4EFD-5370-9B3D3F9EA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36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113F-AFF3-E378-B976-6108ED6E8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64AE7C-3ABB-2CC9-31ED-B3FB918B9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9857-BE96-AA1E-9358-277910378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0D147F-0B6E-36EB-F894-4287B299C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37B9F-D3FC-2505-CEA3-1DDEA9B9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3B69D-2083-30D5-5717-BF253637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95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9FF3A5-9241-3A2F-51B8-FD70EE62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7211E6-CAA6-7DD2-872C-AA56A07C3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20768-5FE2-C0AC-8BEA-3C71079FE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F5ABD-9BA5-44CF-A79A-323AAEEAA30D}" type="datetimeFigureOut">
              <a:rPr lang="fi-FI" smtClean="0"/>
              <a:t>14.10.2024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B8E86-BED0-FAA5-7B08-B117A4B53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DC17D-F92E-E4FA-9652-65D03ADD27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20446-2A68-4833-8040-B4F72C79121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2686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B882-CD73-DD7C-C745-39EBDD42C5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IKÄÄNNY ILOLLA</a:t>
            </a:r>
            <a:endParaRPr lang="fi-FI" b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9BE6F-633A-410C-0472-9507674DE4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SINIKKA PAKEMAN</a:t>
            </a:r>
          </a:p>
          <a:p>
            <a:r>
              <a:rPr lang="fi-FI" sz="3200" dirty="0"/>
              <a:t>KLIININEN RAVINTOTERAPEUTTI</a:t>
            </a:r>
          </a:p>
          <a:p>
            <a:r>
              <a:rPr lang="fi-FI" sz="2000" dirty="0"/>
              <a:t>pakemansinikka@gmail.com</a:t>
            </a:r>
          </a:p>
        </p:txBody>
      </p:sp>
    </p:spTree>
    <p:extLst>
      <p:ext uri="{BB962C8B-B14F-4D97-AF65-F5344CB8AC3E}">
        <p14:creationId xmlns:p14="http://schemas.microsoft.com/office/powerpoint/2010/main" val="2618018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2A17-E0C1-DEDA-EE83-450F984A0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MITÄ VOIMME TEHDÄ ITSE?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53B52-582F-9146-385C-19E8FEF36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200" dirty="0"/>
              <a:t>Asenteet (pessimisti pettyy aina)</a:t>
            </a:r>
          </a:p>
          <a:p>
            <a:r>
              <a:rPr lang="fi-FI" sz="3200" dirty="0"/>
              <a:t>Sosiaalisuus</a:t>
            </a:r>
          </a:p>
          <a:p>
            <a:r>
              <a:rPr lang="fi-FI" sz="3200" dirty="0"/>
              <a:t>Harrastukset, riko rajojasi</a:t>
            </a:r>
          </a:p>
          <a:p>
            <a:r>
              <a:rPr lang="fi-FI" sz="3200" dirty="0"/>
              <a:t>Liike on lääke, liikkuminen kykyjen mukaan</a:t>
            </a:r>
          </a:p>
          <a:p>
            <a:r>
              <a:rPr lang="fi-FI" sz="3200" dirty="0"/>
              <a:t>Terveellinen ravinto, pitää yllä elämää – epäterveellinen ei!</a:t>
            </a:r>
          </a:p>
          <a:p>
            <a:r>
              <a:rPr lang="fi-FI" sz="3200" dirty="0"/>
              <a:t>Hyvä yöuni</a:t>
            </a:r>
          </a:p>
          <a:p>
            <a:r>
              <a:rPr lang="fi-FI" sz="3200" dirty="0"/>
              <a:t>Aivovoimistelu</a:t>
            </a:r>
          </a:p>
          <a:p>
            <a:pPr marL="0" indent="0">
              <a:buNone/>
            </a:pPr>
            <a:r>
              <a:rPr lang="fi-FI" sz="3200" dirty="0"/>
              <a:t>Kun kaikki on kohdallaan ja vanhentua voi ilolla!</a:t>
            </a:r>
          </a:p>
          <a:p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434712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7CB97-E5B4-2999-D7BF-715736A57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ASIAA RAVINNOSTA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842A6-3DC9-36A1-DB59-7E20FBE0B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Nykyruoka usein ravintoköyhää mutta lisäainerikasta</a:t>
            </a:r>
          </a:p>
          <a:p>
            <a:r>
              <a:rPr lang="fi-FI" dirty="0"/>
              <a:t>Ruoka koetaan usein vain mahan täytteenä</a:t>
            </a:r>
          </a:p>
          <a:p>
            <a:r>
              <a:rPr lang="fi-FI" dirty="0"/>
              <a:t>Myös itse valmistaminen nähdään ajan tuhlauksena</a:t>
            </a:r>
          </a:p>
          <a:p>
            <a:r>
              <a:rPr lang="fi-FI" dirty="0"/>
              <a:t>Valmisruoat eivät sisällä eläviä ravinteita, kuten vitamiineja, hivenaineita ja arvokkaita kasvisravintoaineita, sillä ne eivät elä paketoidussa tilassa</a:t>
            </a:r>
          </a:p>
          <a:p>
            <a:r>
              <a:rPr lang="fi-FI" dirty="0"/>
              <a:t>Raaka-aineet eivät aina tunnistettavissa(lähtökohta, kasvatustavat,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r>
              <a:rPr lang="fi-FI" dirty="0"/>
              <a:t>Lukekaa tuoteselosteet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8166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25B6-9B25-663A-AA24-D2DF325D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….</a:t>
            </a:r>
            <a:r>
              <a:rPr lang="fi-FI" sz="5400" b="1" dirty="0"/>
              <a:t>JATKUU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A8DF3-531A-3C0F-8ED4-7DE86B2BC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Tasapainoinen, monipuolinen ravinto sisältää: makroravintoaineet, kuten rasvat, proteiinit ja hitaat hiilihydraatit</a:t>
            </a:r>
          </a:p>
          <a:p>
            <a:r>
              <a:rPr lang="fi-FI" dirty="0"/>
              <a:t>Aterioihin kuuluvat aina monipuolisesti kasvisperäiset raaka-aineet</a:t>
            </a:r>
          </a:p>
          <a:p>
            <a:r>
              <a:rPr lang="fi-FI" dirty="0"/>
              <a:t>Korkealuokkaisia raaka-aineita tulee käsitellä hellävaroen, esim. vihannesten ylenpalttinen keittäminen, liallinen paistaminen </a:t>
            </a:r>
            <a:r>
              <a:rPr lang="fi-FI" dirty="0" err="1"/>
              <a:t>ym</a:t>
            </a:r>
            <a:r>
              <a:rPr lang="fi-FI" dirty="0"/>
              <a:t> tuhoaa monia terveellisiä aineita ja tuottaa karsinogeenejä</a:t>
            </a:r>
          </a:p>
          <a:p>
            <a:r>
              <a:rPr lang="fi-FI" dirty="0"/>
              <a:t>Kehno ruokavalio johtaa jatkuvaan naposteluun, varsinkin makean himoon</a:t>
            </a:r>
          </a:p>
          <a:p>
            <a:r>
              <a:rPr lang="fi-FI" dirty="0"/>
              <a:t>Liiallinen sokeri on terveyttä monella tavalla tuhoava</a:t>
            </a:r>
          </a:p>
        </p:txBody>
      </p:sp>
    </p:spTree>
    <p:extLst>
      <p:ext uri="{BB962C8B-B14F-4D97-AF65-F5344CB8AC3E}">
        <p14:creationId xmlns:p14="http://schemas.microsoft.com/office/powerpoint/2010/main" val="34752644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A7C2E-8013-FCC7-AD5E-080890E4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TERVEELLINEN RUOKAVALIO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FE3E5-AD64-22BD-879F-4436A25A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RAAKA-AINEET TODELLISIA, TUNNISTETTAVIA</a:t>
            </a:r>
          </a:p>
          <a:p>
            <a:r>
              <a:rPr lang="fi-FI" dirty="0"/>
              <a:t>SESONGIN VIHANNEKSET, HEDELMÄT, MARJAT JA SIENET</a:t>
            </a:r>
          </a:p>
          <a:p>
            <a:r>
              <a:rPr lang="fi-FI" dirty="0"/>
              <a:t>MAHDOLLISIMMAN PALJON KOTIMAISTA KALAA, LIHAA, KANAA, RIISTAA</a:t>
            </a:r>
          </a:p>
          <a:p>
            <a:r>
              <a:rPr lang="fi-FI" dirty="0"/>
              <a:t>LUONNOLLISET RASVAT</a:t>
            </a:r>
          </a:p>
          <a:p>
            <a:r>
              <a:rPr lang="fi-FI" dirty="0"/>
              <a:t>MAITOTUOTTEITA, VALITEN JA KOHTUUDELLA</a:t>
            </a:r>
          </a:p>
          <a:p>
            <a:r>
              <a:rPr lang="fi-FI" dirty="0"/>
              <a:t>KOTIMAISIA  (TÄYSJYVÄ) VILJOJA</a:t>
            </a:r>
          </a:p>
          <a:p>
            <a:r>
              <a:rPr lang="fi-FI" dirty="0"/>
              <a:t>YRTIT JA MAUSTEET MUKAAN</a:t>
            </a:r>
          </a:p>
          <a:p>
            <a:r>
              <a:rPr lang="fi-FI" dirty="0"/>
              <a:t>JOS MAHDOLLISTA, NAUTI ATERIOITA PERHEEN, YSTÄVIEN KANSSA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5760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69C47-0CE1-8091-E053-1170F6A8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ELÄMÄNTAPA REMPPA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B7214-1C54-6546-00C4-AD4D19F91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LÄHDE LIIKKEELLE, NAUTTIEN ILMOISTA</a:t>
            </a:r>
          </a:p>
          <a:p>
            <a:r>
              <a:rPr lang="fi-FI" dirty="0"/>
              <a:t>TAPAA TUTTAVIA, HARRASTA HYVIÄ KESKUSTELUJA</a:t>
            </a:r>
          </a:p>
          <a:p>
            <a:r>
              <a:rPr lang="fi-FI" dirty="0"/>
              <a:t>KULTTUURIRIENNOT</a:t>
            </a:r>
          </a:p>
          <a:p>
            <a:r>
              <a:rPr lang="fi-FI" dirty="0"/>
              <a:t>MUSIIKKI</a:t>
            </a:r>
          </a:p>
          <a:p>
            <a:r>
              <a:rPr lang="fi-FI" dirty="0"/>
              <a:t>OPISKELU</a:t>
            </a:r>
          </a:p>
          <a:p>
            <a:r>
              <a:rPr lang="fi-FI" dirty="0"/>
              <a:t>KULJE LUONNOSSA SILMÄT AUKI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TYÖKALUJA, JOILLA PITÄÄ YLLÄ IKÄÄNTYMISTÄ ILOLLA!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7662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463D8-4ABD-6CB5-7431-D1FB03FA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5400" b="1" dirty="0"/>
              <a:t>                     KIITOS!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00D3C-DBA1-E5EF-99CF-9078EA5FF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ANNA MINULLE KÄRSIVÄLLISYYTTÄ HYVÄKSYÄ ASIAT,</a:t>
            </a:r>
          </a:p>
          <a:p>
            <a:pPr marL="0" indent="0">
              <a:buNone/>
            </a:pPr>
            <a:r>
              <a:rPr lang="fi-FI" dirty="0"/>
              <a:t>          JOITA EN VOI MUUTTAA, VOIMAA MUUTTAA ASIOITA,</a:t>
            </a:r>
          </a:p>
          <a:p>
            <a:pPr marL="0" indent="0">
              <a:buNone/>
            </a:pPr>
            <a:r>
              <a:rPr lang="fi-FI" dirty="0"/>
              <a:t>JOITA ON MAHDOLLISTA MUUTTAA JA </a:t>
            </a:r>
          </a:p>
          <a:p>
            <a:pPr marL="0" indent="0">
              <a:buNone/>
            </a:pPr>
            <a:r>
              <a:rPr lang="fi-FI" dirty="0"/>
              <a:t>                               VIISAUTTA YMMÄRTÄÄ NIIDEN EROT</a:t>
            </a:r>
          </a:p>
          <a:p>
            <a:pPr marL="0" indent="0">
              <a:buNone/>
            </a:pPr>
            <a:r>
              <a:rPr lang="fi-FI" dirty="0"/>
              <a:t>                                                                  </a:t>
            </a:r>
          </a:p>
          <a:p>
            <a:pPr marL="0" indent="0">
              <a:buNone/>
            </a:pPr>
            <a:r>
              <a:rPr lang="fi-FI" sz="2400" dirty="0"/>
              <a:t>                                                                                   FRANSISKUS ASSISILAINEN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155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BB40-BEDE-742A-DD10-3CDF924B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MITÄ ON IKÄÄNTYMINEN?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83283-F25A-8C3C-B041-8247E2420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BIOLOGISESTI </a:t>
            </a:r>
          </a:p>
          <a:p>
            <a:pPr marL="0" indent="0">
              <a:buNone/>
            </a:pPr>
            <a:r>
              <a:rPr lang="fi-FI" dirty="0"/>
              <a:t>   -lukemattomat erilaiset vauriot molekyyli/solutasolla</a:t>
            </a:r>
          </a:p>
          <a:p>
            <a:pPr marL="0" indent="0">
              <a:buNone/>
            </a:pPr>
            <a:r>
              <a:rPr lang="fi-FI" dirty="0"/>
              <a:t>   - hidastunut aineenvaihdunta</a:t>
            </a:r>
          </a:p>
          <a:p>
            <a:pPr marL="0" indent="0">
              <a:buNone/>
            </a:pPr>
            <a:r>
              <a:rPr lang="fi-FI" dirty="0"/>
              <a:t>   - fyysisten ja mentaalisten kykyjen heikkeneminen</a:t>
            </a:r>
          </a:p>
          <a:p>
            <a:pPr marL="0" indent="0">
              <a:buNone/>
            </a:pPr>
            <a:r>
              <a:rPr lang="fi-FI" dirty="0"/>
              <a:t>   - näkö/kuulo ongelmat</a:t>
            </a:r>
          </a:p>
          <a:p>
            <a:pPr marL="0" indent="0">
              <a:buNone/>
            </a:pPr>
            <a:r>
              <a:rPr lang="fi-FI" dirty="0"/>
              <a:t>   - säryt, reuma, tulehdukset</a:t>
            </a:r>
          </a:p>
          <a:p>
            <a:pPr marL="0" indent="0">
              <a:buNone/>
            </a:pPr>
            <a:r>
              <a:rPr lang="fi-FI" dirty="0"/>
              <a:t>   - verisuonitukkeumat</a:t>
            </a:r>
          </a:p>
          <a:p>
            <a:pPr marL="0" indent="0">
              <a:buNone/>
            </a:pPr>
            <a:r>
              <a:rPr lang="fi-FI" dirty="0"/>
              <a:t>   - depressio, dementia oireet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4272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1187-FE45-1E33-C7F4-49372CA4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……JATKUU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7F3C7-DF0A-33F3-52AE-5118675B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sz="3200" dirty="0"/>
              <a:t>Elämän suuret muutokset</a:t>
            </a:r>
          </a:p>
          <a:p>
            <a:pPr marL="0" indent="0">
              <a:buNone/>
            </a:pPr>
            <a:r>
              <a:rPr lang="fi-FI" sz="3200" dirty="0"/>
              <a:t>   - eläkkeelle jääminen</a:t>
            </a:r>
          </a:p>
          <a:p>
            <a:pPr marL="0" indent="0">
              <a:buNone/>
            </a:pPr>
            <a:r>
              <a:rPr lang="fi-FI" sz="3200" dirty="0"/>
              <a:t>   - asunnon muutot</a:t>
            </a:r>
          </a:p>
          <a:p>
            <a:pPr marL="0" indent="0">
              <a:buNone/>
            </a:pPr>
            <a:r>
              <a:rPr lang="fi-FI" sz="3200" dirty="0"/>
              <a:t>   - ikätoverien/puolison poismenot</a:t>
            </a:r>
          </a:p>
          <a:p>
            <a:pPr marL="0" indent="0">
              <a:buNone/>
            </a:pPr>
            <a:r>
              <a:rPr lang="fi-FI" sz="3200" dirty="0"/>
              <a:t>   - lisää tietoisuutta elämän rajallisuudesta</a:t>
            </a:r>
          </a:p>
          <a:p>
            <a:pPr marL="0" indent="0">
              <a:buNone/>
            </a:pPr>
            <a:r>
              <a:rPr lang="fi-FI" sz="3200" dirty="0"/>
              <a:t>   - tunne että on yhteiskunnan taakkana</a:t>
            </a:r>
          </a:p>
          <a:p>
            <a:pPr marL="0" indent="0">
              <a:buNone/>
            </a:pPr>
            <a:r>
              <a:rPr lang="fi-FI" sz="3200" dirty="0"/>
              <a:t>   - ei hyvä mihinkään</a:t>
            </a:r>
          </a:p>
          <a:p>
            <a:pPr marL="0" indent="0">
              <a:buNone/>
            </a:pPr>
            <a:r>
              <a:rPr lang="fi-FI" sz="3200" dirty="0"/>
              <a:t>   - yksinäisyys – lisäävät stressiä</a:t>
            </a:r>
          </a:p>
          <a:p>
            <a:pPr marL="0" indent="0">
              <a:buNone/>
            </a:pPr>
            <a:endParaRPr lang="fi-FI" sz="3200" dirty="0"/>
          </a:p>
          <a:p>
            <a:pPr marL="0" indent="0">
              <a:buNone/>
            </a:pP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20166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050BA-5CF4-FE64-D876-2B46D5FE7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6000" dirty="0"/>
              <a:t>ILOAKO? </a:t>
            </a:r>
            <a:r>
              <a:rPr lang="fi-FI" dirty="0"/>
              <a:t>VAIN ASIAN TOINEN PUOLI</a:t>
            </a:r>
            <a:endParaRPr lang="fi-FI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8F043-AAF0-4B29-D8DB-46283924C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MIKÄ ON TOINEN PUOLI?</a:t>
            </a:r>
          </a:p>
          <a:p>
            <a:pPr>
              <a:buFontTx/>
              <a:buChar char="-"/>
            </a:pPr>
            <a:r>
              <a:rPr lang="fi-FI" dirty="0"/>
              <a:t>toteuttaa unelmia</a:t>
            </a:r>
          </a:p>
          <a:p>
            <a:pPr>
              <a:buFontTx/>
              <a:buChar char="-"/>
            </a:pPr>
            <a:r>
              <a:rPr lang="fi-FI" dirty="0"/>
              <a:t>mahdollisuudet matkustaa</a:t>
            </a:r>
          </a:p>
          <a:p>
            <a:pPr>
              <a:buFontTx/>
              <a:buChar char="-"/>
            </a:pPr>
            <a:r>
              <a:rPr lang="fi-FI" dirty="0"/>
              <a:t>opiskella</a:t>
            </a:r>
          </a:p>
          <a:p>
            <a:pPr>
              <a:buFontTx/>
              <a:buChar char="-"/>
            </a:pPr>
            <a:r>
              <a:rPr lang="fi-FI" dirty="0"/>
              <a:t>jatkaa työssäkäyntiä</a:t>
            </a:r>
          </a:p>
          <a:p>
            <a:pPr marL="0" indent="0">
              <a:buNone/>
            </a:pPr>
            <a:r>
              <a:rPr lang="fi-FI" dirty="0"/>
              <a:t>Mitä eläkeläinen tarjoaa?</a:t>
            </a:r>
          </a:p>
          <a:p>
            <a:pPr marL="0" indent="0">
              <a:buNone/>
            </a:pPr>
            <a:r>
              <a:rPr lang="fi-FI" dirty="0"/>
              <a:t>-sitä, mitä vain hänellä on: KOKEMUSTA</a:t>
            </a:r>
          </a:p>
          <a:p>
            <a:pPr marL="0" indent="0">
              <a:buNone/>
            </a:pPr>
            <a:r>
              <a:rPr lang="fi-FI" dirty="0"/>
              <a:t>Aktiviteetit tietenkin </a:t>
            </a:r>
            <a:r>
              <a:rPr lang="fi-FI" dirty="0" err="1"/>
              <a:t>riipuvat</a:t>
            </a:r>
            <a:r>
              <a:rPr lang="fi-FI" dirty="0"/>
              <a:t> yhdestä tekijästä: TERVEYS</a:t>
            </a:r>
          </a:p>
        </p:txBody>
      </p:sp>
    </p:spTree>
    <p:extLst>
      <p:ext uri="{BB962C8B-B14F-4D97-AF65-F5344CB8AC3E}">
        <p14:creationId xmlns:p14="http://schemas.microsoft.com/office/powerpoint/2010/main" val="3228511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5D92-2347-EBD8-9C61-19DF91CE6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…..JATKUU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DD322-B296-64D3-BF21-97EEB8FF7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MITÄ ON KOKONAISVALTAINEN TERVEYS?</a:t>
            </a:r>
          </a:p>
          <a:p>
            <a:pPr marL="0" indent="0">
              <a:buNone/>
            </a:pPr>
            <a:r>
              <a:rPr lang="fi-FI" dirty="0"/>
              <a:t>EI AINOASTAAN SAIRAUDEN JA HEIKKOUDEN PUUTTUMISTA, VAAN</a:t>
            </a:r>
          </a:p>
          <a:p>
            <a:pPr marL="0" indent="0">
              <a:buNone/>
            </a:pPr>
            <a:r>
              <a:rPr lang="fi-FI" dirty="0"/>
              <a:t>SE ON TÄYDELLINEN FYYSISEN, PSYYKKISEN, HENKISEN JA SOSIAALISEN HYVINVOINNIN TUNNE (WHO)                                                                     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Ikääntyminen tapahtuu ihmisillä eri tahdissa: jotkut 80-vuotiaat saattavat olla fyysisesti ja mentaalisesti 30- vuotiaan tasolla ja taas 50- kymppiset voivat vaikuttaa kymmeniä vuosia vanhemmilta.</a:t>
            </a:r>
          </a:p>
          <a:p>
            <a:pPr marL="0" indent="0">
              <a:buNone/>
            </a:pPr>
            <a:r>
              <a:rPr lang="fi-FI" dirty="0"/>
              <a:t>Kronologinen versus biologinen ikä. </a:t>
            </a:r>
          </a:p>
        </p:txBody>
      </p:sp>
    </p:spTree>
    <p:extLst>
      <p:ext uri="{BB962C8B-B14F-4D97-AF65-F5344CB8AC3E}">
        <p14:creationId xmlns:p14="http://schemas.microsoft.com/office/powerpoint/2010/main" val="367348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83946-74F8-C2CF-D07F-6D736A0C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IKÄÄNTYMISEN VUOSIKYMMEN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9C802-6A96-6E10-4590-E51544C67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The</a:t>
            </a:r>
            <a:r>
              <a:rPr lang="fi-FI" dirty="0"/>
              <a:t> United </a:t>
            </a:r>
            <a:r>
              <a:rPr lang="fi-FI" dirty="0" err="1"/>
              <a:t>Nations</a:t>
            </a:r>
            <a:r>
              <a:rPr lang="fi-FI" dirty="0"/>
              <a:t> (UN=YK) on julistanut 2021-2030 välisen ajan </a:t>
            </a:r>
            <a:r>
              <a:rPr lang="fi-FI" b="1" dirty="0"/>
              <a:t>terveellisen</a:t>
            </a:r>
            <a:r>
              <a:rPr lang="fi-FI" dirty="0"/>
              <a:t> ikääntymisen vuosikymmeneksi</a:t>
            </a:r>
          </a:p>
          <a:p>
            <a:r>
              <a:rPr lang="fi-FI" dirty="0"/>
              <a:t>WHO, Maailman Terveysjärjestö sai tehtäväkseen johtaa projektia</a:t>
            </a:r>
          </a:p>
          <a:p>
            <a:r>
              <a:rPr lang="fi-FI" dirty="0"/>
              <a:t>Tarkoitus on kohentaa ikääntyvien elämänlaatua sekä muuttaa ajatusmallia ja suhtautumista ikääntyviin ihmisiin</a:t>
            </a:r>
          </a:p>
          <a:p>
            <a:r>
              <a:rPr lang="fi-FI" dirty="0"/>
              <a:t>Pyritään myös keskittymään vanhenevan ihmisen tarpeisiin, yksilöllistä hoitoa pitkän ajan tähtäimellä</a:t>
            </a:r>
          </a:p>
          <a:p>
            <a:r>
              <a:rPr lang="fi-FI" dirty="0"/>
              <a:t>2023 mennessä maailmassa oli jo 1 6:sta yli 60 vuotiaita ja 2050 mennessä luku tulee tuplautumaan</a:t>
            </a:r>
          </a:p>
        </p:txBody>
      </p:sp>
    </p:spTree>
    <p:extLst>
      <p:ext uri="{BB962C8B-B14F-4D97-AF65-F5344CB8AC3E}">
        <p14:creationId xmlns:p14="http://schemas.microsoft.com/office/powerpoint/2010/main" val="293058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4DE22-C17D-E512-5BCE-31EAE4122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TERVEYDENHUOLTO NYT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0A95-1C01-0598-12D6-BD45FC119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Kroonisten sairauksien lisääntyminen yhä nuorempien ihmisten joukossa on hälyttävää(ylipaino, lihavuus 1,2 miljoonaa)</a:t>
            </a:r>
          </a:p>
          <a:p>
            <a:r>
              <a:rPr lang="fi-FI" dirty="0"/>
              <a:t>Hoitomuodot ovat pysyneet kauan samanlaisina, vaikka uusia lääkkeitä tuleekin markkinoille jatkuvasti</a:t>
            </a:r>
          </a:p>
          <a:p>
            <a:r>
              <a:rPr lang="fi-FI" dirty="0"/>
              <a:t>Ne, liian usein vain lievittävät oireita, mutta eivät poista sairautta, joten monet lääkkeet ovat jäädäkseen</a:t>
            </a:r>
          </a:p>
          <a:p>
            <a:r>
              <a:rPr lang="fi-FI" dirty="0"/>
              <a:t>Kuten tiedämme lääkkeillä on aina joitakin sivuvaikutuksia, tai jotkut ihmiset eivät voi yksinkertaisesti käyttää tiettyjä lääkkeitä</a:t>
            </a:r>
          </a:p>
          <a:p>
            <a:r>
              <a:rPr lang="fi-FI" dirty="0"/>
              <a:t>Lääkeriippuvuus on myös melko yleistä</a:t>
            </a:r>
          </a:p>
          <a:p>
            <a:r>
              <a:rPr lang="fi-FI" dirty="0"/>
              <a:t>Lääketieteen tekninen osaaminen on huippua(leikkaukset, korjaukset)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346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0186-814F-D802-969C-2837467F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TULEVAISUUDEN AJATUSMALLI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E1AC-6A71-CD16-FFA3-EC5D8DD2C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Ennalta ehkäisy on paras lääke</a:t>
            </a:r>
          </a:p>
          <a:p>
            <a:r>
              <a:rPr lang="fi-FI" dirty="0"/>
              <a:t>Etsitään ongelmien/oireiden perimmäiset syyt ja poistetaan ne</a:t>
            </a:r>
          </a:p>
          <a:p>
            <a:pPr marL="0" indent="0">
              <a:buNone/>
            </a:pPr>
            <a:r>
              <a:rPr lang="fi-FI" dirty="0"/>
              <a:t>(esim. ylipaino)</a:t>
            </a:r>
          </a:p>
          <a:p>
            <a:pPr marL="0" indent="0">
              <a:buNone/>
            </a:pPr>
            <a:r>
              <a:rPr lang="fi-FI" dirty="0"/>
              <a:t>   Hoito on aina yksilölle suunniteltu ohjelma</a:t>
            </a:r>
          </a:p>
          <a:p>
            <a:pPr marL="0" indent="0">
              <a:buNone/>
            </a:pPr>
            <a:r>
              <a:rPr lang="fi-FI" dirty="0"/>
              <a:t>   Elämäntapa remontti on osa hoitoa</a:t>
            </a:r>
          </a:p>
          <a:p>
            <a:pPr marL="0" indent="0">
              <a:buNone/>
            </a:pPr>
            <a:r>
              <a:rPr lang="fi-FI" dirty="0"/>
              <a:t>   Ihminen itse voi hallita melko pitkälle omaa hyvinvointiaan</a:t>
            </a:r>
          </a:p>
          <a:p>
            <a:pPr marL="0" indent="0">
              <a:buNone/>
            </a:pPr>
            <a:r>
              <a:rPr lang="fi-FI" dirty="0"/>
              <a:t>   Geeneillä on pienempi vaikutus sairauksiin kuin on luultu</a:t>
            </a:r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dirty="0" err="1"/>
              <a:t>Epigenetiikka</a:t>
            </a:r>
            <a:r>
              <a:rPr lang="fi-FI" dirty="0"/>
              <a:t> on uusi tapa katsoa/tutkia kroonisia sairauksia</a:t>
            </a:r>
          </a:p>
          <a:p>
            <a:pPr marL="0" indent="0">
              <a:buNone/>
            </a:pPr>
            <a:r>
              <a:rPr lang="fi-FI" dirty="0"/>
              <a:t>   (ympäristötekijät, ravinto, liikunnan puute, saasteet, uni)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3612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BA08-9E9B-739C-0E0B-E3A08A76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5400" b="1" dirty="0"/>
              <a:t>TYYPILLISIÄ IKÄÄNTYMISEEN LIITTYVIÄ OIREITA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26A61-2B4B-DC8A-31FC-AA4231C17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Hidastuminen</a:t>
            </a:r>
          </a:p>
          <a:p>
            <a:r>
              <a:rPr lang="fi-FI" sz="3600" dirty="0"/>
              <a:t>Energian puute</a:t>
            </a:r>
          </a:p>
          <a:p>
            <a:r>
              <a:rPr lang="fi-FI" sz="3600" dirty="0"/>
              <a:t>Väsymys(lihaskato)</a:t>
            </a:r>
          </a:p>
          <a:p>
            <a:r>
              <a:rPr lang="fi-FI" sz="3600" dirty="0"/>
              <a:t>Kognitiivisten toimintojen heikkeneminen</a:t>
            </a:r>
          </a:p>
          <a:p>
            <a:r>
              <a:rPr lang="fi-FI" sz="3600" dirty="0"/>
              <a:t>Luovuttaminen </a:t>
            </a:r>
          </a:p>
          <a:p>
            <a:r>
              <a:rPr lang="fi-FI" sz="3600" dirty="0"/>
              <a:t>Mielialaongelmat</a:t>
            </a:r>
          </a:p>
          <a:p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77050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15821</TotalTime>
  <Words>709</Words>
  <Application>Microsoft Office PowerPoint</Application>
  <PresentationFormat>Laajakuva</PresentationFormat>
  <Paragraphs>121</Paragraphs>
  <Slides>15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IKÄÄNNY ILOLLA</vt:lpstr>
      <vt:lpstr>MITÄ ON IKÄÄNTYMINEN?</vt:lpstr>
      <vt:lpstr>……JATKUU</vt:lpstr>
      <vt:lpstr>ILOAKO? VAIN ASIAN TOINEN PUOLI</vt:lpstr>
      <vt:lpstr>…..JATKUU</vt:lpstr>
      <vt:lpstr>IKÄÄNTYMISEN VUOSIKYMMEN</vt:lpstr>
      <vt:lpstr>TERVEYDENHUOLTO NYT</vt:lpstr>
      <vt:lpstr>TULEVAISUUDEN AJATUSMALLI</vt:lpstr>
      <vt:lpstr>TYYPILLISIÄ IKÄÄNTYMISEEN LIITTYVIÄ OIREITA</vt:lpstr>
      <vt:lpstr>MITÄ VOIMME TEHDÄ ITSE?</vt:lpstr>
      <vt:lpstr>ASIAA RAVINNOSTA</vt:lpstr>
      <vt:lpstr>….JATKUU</vt:lpstr>
      <vt:lpstr>TERVEELLINEN RUOKAVALIO</vt:lpstr>
      <vt:lpstr>ELÄMÄNTAPA REMPPA</vt:lpstr>
      <vt:lpstr>                     KIITOS!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Sinikka Paneman</dc:creator>
  <cp:lastModifiedBy>Erkki Åkerman</cp:lastModifiedBy>
  <cp:revision>3</cp:revision>
  <dcterms:created xsi:type="dcterms:W3CDTF">2024-10-01T14:55:43Z</dcterms:created>
  <dcterms:modified xsi:type="dcterms:W3CDTF">2024-10-14T18:21:23Z</dcterms:modified>
</cp:coreProperties>
</file>